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28"/>
  </p:notesMasterIdLst>
  <p:sldIdLst>
    <p:sldId id="256" r:id="rId2"/>
    <p:sldId id="262" r:id="rId3"/>
    <p:sldId id="286" r:id="rId4"/>
    <p:sldId id="273" r:id="rId5"/>
    <p:sldId id="274" r:id="rId6"/>
    <p:sldId id="277" r:id="rId7"/>
    <p:sldId id="260" r:id="rId8"/>
    <p:sldId id="278" r:id="rId9"/>
    <p:sldId id="279" r:id="rId10"/>
    <p:sldId id="290" r:id="rId11"/>
    <p:sldId id="282" r:id="rId12"/>
    <p:sldId id="285" r:id="rId13"/>
    <p:sldId id="283" r:id="rId14"/>
    <p:sldId id="295" r:id="rId15"/>
    <p:sldId id="298" r:id="rId16"/>
    <p:sldId id="284" r:id="rId17"/>
    <p:sldId id="299" r:id="rId18"/>
    <p:sldId id="301" r:id="rId19"/>
    <p:sldId id="300" r:id="rId20"/>
    <p:sldId id="297" r:id="rId21"/>
    <p:sldId id="294" r:id="rId22"/>
    <p:sldId id="288" r:id="rId23"/>
    <p:sldId id="291" r:id="rId24"/>
    <p:sldId id="293" r:id="rId25"/>
    <p:sldId id="296" r:id="rId26"/>
    <p:sldId id="264" r:id="rId2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Collins" initials="JC" lastIdx="1" clrIdx="0">
    <p:extLst>
      <p:ext uri="{19B8F6BF-5375-455C-9EA6-DF929625EA0E}">
        <p15:presenceInfo xmlns:p15="http://schemas.microsoft.com/office/powerpoint/2012/main" userId="S-1-5-21-951121891-2319437538-3092620451-11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63" tIns="48332" rIns="96663" bIns="483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63" tIns="48332" rIns="96663" bIns="48332" rtlCol="0"/>
          <a:lstStyle>
            <a:lvl1pPr algn="r">
              <a:defRPr sz="1300"/>
            </a:lvl1pPr>
          </a:lstStyle>
          <a:p>
            <a:fld id="{B4DACC70-DEF0-405A-A96A-AFB8CFAA0888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3" tIns="48332" rIns="96663" bIns="483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6663" tIns="48332" rIns="96663" bIns="483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63" tIns="48332" rIns="96663" bIns="483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63" tIns="48332" rIns="96663" bIns="48332" rtlCol="0" anchor="b"/>
          <a:lstStyle>
            <a:lvl1pPr algn="r">
              <a:defRPr sz="1300"/>
            </a:lvl1pPr>
          </a:lstStyle>
          <a:p>
            <a:fld id="{E3F4F0A5-8C03-4EED-84D5-7FA32AD12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4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us/en/sign/capabilities/digital-signatures.html" TargetMode="External"/><Relationship Id="rId2" Type="http://schemas.openxmlformats.org/officeDocument/2006/relationships/hyperlink" Target="https://www.docusign.com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mykairos.org/download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Financial Training </a:t>
            </a:r>
            <a:br>
              <a:rPr lang="en-US" dirty="0"/>
            </a:br>
            <a:r>
              <a:rPr lang="en-US" sz="2400" dirty="0"/>
              <a:t>for</a:t>
            </a:r>
            <a:br>
              <a:rPr lang="en-US" dirty="0"/>
            </a:br>
            <a:r>
              <a:rPr lang="en-US" sz="4400" dirty="0"/>
              <a:t>State Committees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</a:t>
            </a:r>
          </a:p>
          <a:p>
            <a:r>
              <a:rPr lang="en-US" dirty="0"/>
              <a:t>Julie Collins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667704"/>
            <a:ext cx="8470760" cy="1261579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Good communication is imperative!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4BEBA-5123-4904-BCCD-148908B6584F}"/>
              </a:ext>
            </a:extLst>
          </p:cNvPr>
          <p:cNvSpPr txBox="1"/>
          <p:nvPr/>
        </p:nvSpPr>
        <p:spPr>
          <a:xfrm>
            <a:off x="3406391" y="1969476"/>
            <a:ext cx="74257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First and Foremost, you will communicate with the KairosDonor Coors primarily and they will communicate with their Treasurers and AC’s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Reward compliant Advisory Councils in Public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You must lead with good, relevant, and informative emails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You must respond to their emails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like you want them to respond to yours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73037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A50427-D478-4E84-9EDD-9F6371901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762" y="89147"/>
            <a:ext cx="8731187" cy="6679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2EB3EB-89E0-46FE-B74F-D269411D4ABE}"/>
              </a:ext>
            </a:extLst>
          </p:cNvPr>
          <p:cNvSpPr/>
          <p:nvPr/>
        </p:nvSpPr>
        <p:spPr>
          <a:xfrm>
            <a:off x="273207" y="1997838"/>
            <a:ext cx="2881976" cy="2862322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South</a:t>
            </a:r>
          </a:p>
          <a:p>
            <a:r>
              <a:rPr lang="en-US" sz="6000" b="1" dirty="0">
                <a:solidFill>
                  <a:srgbClr val="FF0000"/>
                </a:solidFill>
              </a:rPr>
              <a:t>Carolina</a:t>
            </a:r>
          </a:p>
          <a:p>
            <a:r>
              <a:rPr lang="en-US" sz="6000" b="1" dirty="0">
                <a:solidFill>
                  <a:srgbClr val="FF0000"/>
                </a:solidFill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189671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A9266F-903C-41DB-9951-271DF64C5B61}"/>
              </a:ext>
            </a:extLst>
          </p:cNvPr>
          <p:cNvSpPr txBox="1"/>
          <p:nvPr/>
        </p:nvSpPr>
        <p:spPr>
          <a:xfrm>
            <a:off x="249936" y="1603046"/>
            <a:ext cx="11692128" cy="4278094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Day of Collection		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Completed and signed by two counters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within 5 days of collection </a:t>
            </a:r>
            <a:r>
              <a:rPr lang="en-US" sz="2800" dirty="0">
                <a:solidFill>
                  <a:srgbClr val="FF0000"/>
                </a:solidFill>
              </a:rPr>
              <a:t>	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Deposit is done</a:t>
            </a:r>
          </a:p>
          <a:p>
            <a:pPr lvl="8"/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		deposit ticket copy</a:t>
            </a:r>
          </a:p>
          <a:p>
            <a:pPr lvl="8"/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		deposit receipt from bank</a:t>
            </a:r>
          </a:p>
          <a:p>
            <a:pPr lvl="8"/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		redacted copies of deposited checks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within 5 days of deposit </a:t>
            </a:r>
            <a:r>
              <a:rPr lang="en-US" sz="2800" dirty="0">
                <a:solidFill>
                  <a:srgbClr val="FF0000"/>
                </a:solidFill>
              </a:rPr>
              <a:t>	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Documents sent to KairosDonor Coordinator</a:t>
            </a:r>
          </a:p>
          <a:p>
            <a:pPr lvl="8"/>
            <a:r>
              <a:rPr lang="en-US" sz="28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		KairosDonor data entry complete</a:t>
            </a:r>
          </a:p>
          <a:p>
            <a:pPr lvl="8"/>
            <a:r>
              <a:rPr lang="en-US" sz="28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		Deposit List complete		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within 5 days of Donor work</a:t>
            </a:r>
            <a:r>
              <a:rPr lang="en-US" sz="2800" dirty="0">
                <a:solidFill>
                  <a:srgbClr val="FF0000"/>
                </a:solidFill>
              </a:rPr>
              <a:t>	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KairosDonor Coor sends docs to State Fin Sec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883877" y="667704"/>
            <a:ext cx="8470760" cy="1261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“5-5-5 Rule” </a:t>
            </a:r>
            <a:r>
              <a:rPr lang="en-US" dirty="0">
                <a:solidFill>
                  <a:srgbClr val="FF0000"/>
                </a:solidFill>
              </a:rPr>
              <a:t>(AL)</a:t>
            </a:r>
          </a:p>
        </p:txBody>
      </p:sp>
    </p:spTree>
    <p:extLst>
      <p:ext uri="{BB962C8B-B14F-4D97-AF65-F5344CB8AC3E}">
        <p14:creationId xmlns:p14="http://schemas.microsoft.com/office/powerpoint/2010/main" val="2531736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742B75-31CC-418B-9CFB-33180ED13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303" y="0"/>
            <a:ext cx="5209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8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883877" y="667704"/>
            <a:ext cx="8470760" cy="1261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8A709B-73AF-4FE1-AB3F-BB72952EA8D7}"/>
              </a:ext>
            </a:extLst>
          </p:cNvPr>
          <p:cNvSpPr txBox="1"/>
          <p:nvPr/>
        </p:nvSpPr>
        <p:spPr>
          <a:xfrm>
            <a:off x="837363" y="1622301"/>
            <a:ext cx="9986836" cy="3031599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4">
                    <a:lumMod val="75000"/>
                  </a:schemeClr>
                </a:solidFill>
              </a:rPr>
              <a:t>I am missing deposit documentation . . .  </a:t>
            </a:r>
          </a:p>
          <a:p>
            <a:endParaRPr lang="en-US" dirty="0"/>
          </a:p>
          <a:p>
            <a:endParaRPr lang="en-US" dirty="0"/>
          </a:p>
          <a:p>
            <a:pPr lvl="5"/>
            <a:r>
              <a:rPr lang="en-US" sz="11500" dirty="0">
                <a:solidFill>
                  <a:schemeClr val="accent4">
                    <a:lumMod val="75000"/>
                  </a:schemeClr>
                </a:solidFill>
              </a:rPr>
              <a:t>Now what??</a:t>
            </a:r>
          </a:p>
        </p:txBody>
      </p:sp>
    </p:spTree>
    <p:extLst>
      <p:ext uri="{BB962C8B-B14F-4D97-AF65-F5344CB8AC3E}">
        <p14:creationId xmlns:p14="http://schemas.microsoft.com/office/powerpoint/2010/main" val="2998189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019719" y="667704"/>
            <a:ext cx="9907674" cy="7390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Deposit Tracking </a:t>
            </a:r>
            <a:r>
              <a:rPr lang="en-US" dirty="0">
                <a:solidFill>
                  <a:srgbClr val="FF0000"/>
                </a:solidFill>
              </a:rPr>
              <a:t>(SC)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1200150" lvl="1" indent="-742950">
              <a:buAutoNum type="arabicPeriod"/>
            </a:pP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FC1EC-A579-403F-9714-377A97A3B11D}"/>
              </a:ext>
            </a:extLst>
          </p:cNvPr>
          <p:cNvSpPr txBox="1"/>
          <p:nvPr/>
        </p:nvSpPr>
        <p:spPr>
          <a:xfrm>
            <a:off x="435429" y="1567543"/>
            <a:ext cx="8407120" cy="106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Maintain “Tracking Sheet” (based on Test of Controls doc)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192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C1C6A-2862-4A5D-B192-5E09A5598F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0" r="1" b="18721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04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019719" y="667704"/>
            <a:ext cx="9907674" cy="7390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Deposit Tracking </a:t>
            </a:r>
            <a:r>
              <a:rPr lang="en-US" dirty="0">
                <a:solidFill>
                  <a:srgbClr val="FF0000"/>
                </a:solidFill>
              </a:rPr>
              <a:t>(SC)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1200150" lvl="1" indent="-742950">
              <a:buAutoNum type="arabicPeriod"/>
            </a:pP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FC1EC-A579-403F-9714-377A97A3B11D}"/>
              </a:ext>
            </a:extLst>
          </p:cNvPr>
          <p:cNvSpPr txBox="1"/>
          <p:nvPr/>
        </p:nvSpPr>
        <p:spPr>
          <a:xfrm>
            <a:off x="435429" y="1567543"/>
            <a:ext cx="9472246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Maintain “Tracking Sheet” (based on Test of Controls doc)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Online access to see the deposit slips / deposited checks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Track each deposit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Receive documentation via email / Dropbox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Follow-up at the end of the month for missing information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4719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043948-C147-449D-9C32-C048CDA640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0256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7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019719" y="667704"/>
            <a:ext cx="9907674" cy="7390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Deposit Tracking </a:t>
            </a:r>
            <a:r>
              <a:rPr lang="en-US" dirty="0">
                <a:solidFill>
                  <a:srgbClr val="FF0000"/>
                </a:solidFill>
              </a:rPr>
              <a:t>(SC)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1200150" lvl="1" indent="-742950">
              <a:buAutoNum type="arabicPeriod"/>
            </a:pP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FC1EC-A579-403F-9714-377A97A3B11D}"/>
              </a:ext>
            </a:extLst>
          </p:cNvPr>
          <p:cNvSpPr txBox="1"/>
          <p:nvPr/>
        </p:nvSpPr>
        <p:spPr>
          <a:xfrm>
            <a:off x="435428" y="1567543"/>
            <a:ext cx="9442101" cy="438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Maintain “Tracking Sheet” (based on Test of Controls doc)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Online access to see the deposit slips / deposited checks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Track each deposit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Receive documentation via email / Dropbox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Follow-up at the end of the month for missing information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(email KairosDonor Coordinators / Treasurers)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Consider action on non-responsive Advisory Councils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170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blackboard&#10;&#10;Description automatically generated">
            <a:extLst>
              <a:ext uri="{FF2B5EF4-FFF2-40B4-BE49-F238E27FC236}">
                <a16:creationId xmlns:a16="http://schemas.microsoft.com/office/drawing/2014/main" id="{A9ED6FC3-73A1-48B5-82F8-00CEB0351F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 r="-1" b="6433"/>
          <a:stretch/>
        </p:blipFill>
        <p:spPr>
          <a:xfrm>
            <a:off x="2063162" y="643467"/>
            <a:ext cx="806567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89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883877" y="667704"/>
            <a:ext cx="8470760" cy="1261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Customized Deposit Slips </a:t>
            </a:r>
            <a:r>
              <a:rPr lang="en-US" dirty="0">
                <a:solidFill>
                  <a:srgbClr val="FF0000"/>
                </a:solidFill>
              </a:rPr>
              <a:t>(CA)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7EE3D9-4607-4302-81AA-CF6C98E16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1276350"/>
            <a:ext cx="102965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05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F2EB0E-43CF-44BA-BE97-477DCB43702A}"/>
              </a:ext>
            </a:extLst>
          </p:cNvPr>
          <p:cNvSpPr txBox="1">
            <a:spLocks/>
          </p:cNvSpPr>
          <p:nvPr/>
        </p:nvSpPr>
        <p:spPr>
          <a:xfrm>
            <a:off x="2019719" y="667704"/>
            <a:ext cx="9907674" cy="1261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“Handmade” Customized Deposit Slips </a:t>
            </a:r>
            <a:r>
              <a:rPr lang="en-US" dirty="0">
                <a:solidFill>
                  <a:srgbClr val="FF0000"/>
                </a:solidFill>
              </a:rPr>
              <a:t>(AL)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F93003-C70C-4558-8E3D-C1F4F5AC3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7" y="1512099"/>
            <a:ext cx="10157686" cy="396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1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378630"/>
            <a:ext cx="8470760" cy="71008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Dropbox Setup </a:t>
            </a:r>
            <a:r>
              <a:rPr lang="en-US" dirty="0">
                <a:solidFill>
                  <a:srgbClr val="FF0000"/>
                </a:solidFill>
              </a:rPr>
              <a:t>(CA)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23D3FA-2263-461D-9EDB-C0E72C8C3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708" y="1338352"/>
            <a:ext cx="4467225" cy="1304925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407511-B079-4905-9CEB-623B1AA1C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764" y="2892918"/>
            <a:ext cx="3098355" cy="358645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9B82D4-B192-4BF3-AFF0-EFC1A57DC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036" y="2892917"/>
            <a:ext cx="3547300" cy="3586453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745478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378630"/>
            <a:ext cx="8470760" cy="71008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Digital Signatures </a:t>
            </a:r>
            <a:r>
              <a:rPr lang="en-US" dirty="0">
                <a:solidFill>
                  <a:srgbClr val="FF0000"/>
                </a:solidFill>
              </a:rPr>
              <a:t>(IN | AK)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443D5E-FE6F-403B-910D-0FF7A0A85255}"/>
              </a:ext>
            </a:extLst>
          </p:cNvPr>
          <p:cNvSpPr txBox="1"/>
          <p:nvPr/>
        </p:nvSpPr>
        <p:spPr>
          <a:xfrm>
            <a:off x="2692960" y="1572902"/>
            <a:ext cx="9234434" cy="1877437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DocuSign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https://www.docusign.com/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Adobe 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https://acrobat.adobe.com/us/en/sign/capabilities/digital-signatures.html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62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AC943F-9A09-41A2-8C40-AD5A41F2C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836" y="266985"/>
            <a:ext cx="7981023" cy="6324029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10784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3925" y="278146"/>
            <a:ext cx="8470760" cy="71008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Accountability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443D5E-FE6F-403B-910D-0FF7A0A85255}"/>
              </a:ext>
            </a:extLst>
          </p:cNvPr>
          <p:cNvSpPr txBox="1"/>
          <p:nvPr/>
        </p:nvSpPr>
        <p:spPr>
          <a:xfrm>
            <a:off x="2379785" y="1720840"/>
            <a:ext cx="9499040" cy="34163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Table Groups ----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How do you get problem Advisory Councils to cooperate?</a:t>
            </a:r>
          </a:p>
          <a:p>
            <a:pPr marL="971550" lvl="1" indent="-514350">
              <a:buFont typeface="+mj-lt"/>
              <a:buAutoNum type="arabicPeriod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How do you reward those that routinely cooperate?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90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questions">
            <a:extLst>
              <a:ext uri="{FF2B5EF4-FFF2-40B4-BE49-F238E27FC236}">
                <a16:creationId xmlns:a16="http://schemas.microsoft.com/office/drawing/2014/main" id="{8A2EB10A-0FF4-48AE-A48C-106E736C5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865" y="1075454"/>
            <a:ext cx="9197911" cy="47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08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460440"/>
            <a:ext cx="8470760" cy="1261579"/>
          </a:xfrm>
        </p:spPr>
        <p:txBody>
          <a:bodyPr>
            <a:normAutofit fontScale="90000"/>
          </a:bodyPr>
          <a:lstStyle/>
          <a:p>
            <a:r>
              <a:rPr lang="en-US" dirty="0"/>
              <a:t>“What do you need your Advisory Councils to know?”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4BEBA-5123-4904-BCCD-148908B6584F}"/>
              </a:ext>
            </a:extLst>
          </p:cNvPr>
          <p:cNvSpPr txBox="1"/>
          <p:nvPr/>
        </p:nvSpPr>
        <p:spPr>
          <a:xfrm>
            <a:off x="2883877" y="1956614"/>
            <a:ext cx="847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“</a:t>
            </a:r>
            <a:r>
              <a:rPr lang="en-US" sz="2400" i="1" dirty="0">
                <a:solidFill>
                  <a:srgbClr val="FF0000"/>
                </a:solidFill>
              </a:rPr>
              <a:t>Training.</a:t>
            </a:r>
            <a:r>
              <a:rPr lang="en-US" sz="2000" i="1" dirty="0"/>
              <a:t>  The Advisory Councils need to train themselves and their volunteers on things financial.  I become the ogre and spend time fixing bad assumptions and [incorrect info] information.  Volunteers get frustrated because they send me [incorrect info] that the KairosDonor Coordinator  / Chair slides by.</a:t>
            </a:r>
          </a:p>
          <a:p>
            <a:endParaRPr lang="en-US" sz="2000" i="1" dirty="0"/>
          </a:p>
          <a:p>
            <a:r>
              <a:rPr lang="en-US" sz="2000" i="1" dirty="0"/>
              <a:t>I have trained everyone who bothered to show up at training:  financial folks, council reps, etc.  </a:t>
            </a:r>
          </a:p>
          <a:p>
            <a:endParaRPr lang="en-US" sz="2000" i="1" dirty="0"/>
          </a:p>
          <a:p>
            <a:r>
              <a:rPr lang="en-US" sz="2000" i="1" dirty="0"/>
              <a:t>I have written a financial guide for volunteers, given it to Advisory Council Reps and Chairs, and provide it to anyone who asks for an advance.   </a:t>
            </a:r>
          </a:p>
          <a:p>
            <a:endParaRPr lang="en-US" sz="2000" i="1" dirty="0"/>
          </a:p>
          <a:p>
            <a:r>
              <a:rPr lang="en-US" sz="2000" i="1" dirty="0"/>
              <a:t>The response is, </a:t>
            </a:r>
            <a:r>
              <a:rPr lang="en-US" sz="2800" i="1" dirty="0">
                <a:solidFill>
                  <a:srgbClr val="FF0000"/>
                </a:solidFill>
              </a:rPr>
              <a:t>‘I saw it, but I didn’t read it.’</a:t>
            </a:r>
            <a:r>
              <a:rPr lang="en-US" sz="2000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609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hlinkClick r:id="rId2"/>
            <a:extLst>
              <a:ext uri="{FF2B5EF4-FFF2-40B4-BE49-F238E27FC236}">
                <a16:creationId xmlns:a16="http://schemas.microsoft.com/office/drawing/2014/main" id="{7A6566A0-B300-4AB8-AA9A-430C03C17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525" y="677041"/>
            <a:ext cx="8804275" cy="701731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www.mykairos.org/downloads</a:t>
            </a:r>
          </a:p>
        </p:txBody>
      </p:sp>
      <p:pic>
        <p:nvPicPr>
          <p:cNvPr id="5" name="Picture 3">
            <a:hlinkClick r:id="rId2"/>
            <a:extLst>
              <a:ext uri="{FF2B5EF4-FFF2-40B4-BE49-F238E27FC236}">
                <a16:creationId xmlns:a16="http://schemas.microsoft.com/office/drawing/2014/main" id="{EA63E086-1EA9-4DAD-89A9-FB4DFE797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4F81BD"/>
              </a:clrFrom>
              <a:clrTo>
                <a:srgbClr val="4F81B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-339" r="2483" b="19751"/>
          <a:stretch/>
        </p:blipFill>
        <p:spPr bwMode="auto">
          <a:xfrm>
            <a:off x="2549525" y="1690688"/>
            <a:ext cx="6047711" cy="2492680"/>
          </a:xfrm>
          <a:prstGeom prst="rect">
            <a:avLst/>
          </a:prstGeom>
          <a:noFill/>
          <a:ln>
            <a:noFill/>
          </a:ln>
          <a:effectLst>
            <a:outerShdw blurRad="101600" dist="215900" dir="2400000" sx="103000" sy="103000" algn="ctr" rotWithShape="0">
              <a:schemeClr val="bg1">
                <a:lumMod val="50000"/>
                <a:alpha val="8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129C92-0435-4F0C-9B85-FCD32D6488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088" y="3429000"/>
            <a:ext cx="3711583" cy="3089317"/>
          </a:xfrm>
          <a:prstGeom prst="rect">
            <a:avLst/>
          </a:prstGeom>
          <a:noFill/>
          <a:ln>
            <a:noFill/>
          </a:ln>
          <a:effectLst>
            <a:outerShdw blurRad="101600" dist="215900" dir="13500000" sx="103000" sy="103000" algn="br" rotWithShape="0">
              <a:schemeClr val="bg1">
                <a:lumMod val="50000"/>
                <a:alpha val="85000"/>
              </a:schemeClr>
            </a:outerShdw>
          </a:effectLst>
        </p:spPr>
      </p:pic>
      <p:sp>
        <p:nvSpPr>
          <p:cNvPr id="6" name="Striped Right Arrow 8">
            <a:extLst>
              <a:ext uri="{FF2B5EF4-FFF2-40B4-BE49-F238E27FC236}">
                <a16:creationId xmlns:a16="http://schemas.microsoft.com/office/drawing/2014/main" id="{0BDD44A7-B808-471D-B546-7E77B55893D2}"/>
              </a:ext>
            </a:extLst>
          </p:cNvPr>
          <p:cNvSpPr/>
          <p:nvPr/>
        </p:nvSpPr>
        <p:spPr>
          <a:xfrm rot="556235">
            <a:off x="3261184" y="3855585"/>
            <a:ext cx="3850547" cy="485822"/>
          </a:xfrm>
          <a:prstGeom prst="stripedRight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75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249" y="152062"/>
            <a:ext cx="8427308" cy="655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616BA9-14AA-40D9-A706-3F2EADABD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866" y="1102467"/>
            <a:ext cx="8633300" cy="5755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7EADEA-D546-4BF6-8356-9969B2373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011" y="344157"/>
            <a:ext cx="8176820" cy="758310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solidFill>
                  <a:srgbClr val="C00000"/>
                </a:solidFill>
              </a:rPr>
              <a:t>“What is my balance?”</a:t>
            </a:r>
          </a:p>
        </p:txBody>
      </p:sp>
    </p:spTree>
    <p:extLst>
      <p:ext uri="{BB962C8B-B14F-4D97-AF65-F5344CB8AC3E}">
        <p14:creationId xmlns:p14="http://schemas.microsoft.com/office/powerpoint/2010/main" val="510963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4FB5D8-57D5-43C2-BB37-8B696B66F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328" y="100688"/>
            <a:ext cx="8567928" cy="6757312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6514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667704"/>
            <a:ext cx="8470760" cy="1261579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Common Errors on the Audit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4BEBA-5123-4904-BCCD-148908B6584F}"/>
              </a:ext>
            </a:extLst>
          </p:cNvPr>
          <p:cNvSpPr txBox="1"/>
          <p:nvPr/>
        </p:nvSpPr>
        <p:spPr>
          <a:xfrm>
            <a:off x="2883877" y="1929283"/>
            <a:ext cx="908371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Deposits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Two signatures missing on receipt log (dual control)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KairosDonor information missing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Redacted copies of deposited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Disbursements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Disbursements / Advances not recorded in correct month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Advances do not have legible receipts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Check Request Form not utilized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Old forms used (do not have correct authority signature lines)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Electronic Signatures not approved on audit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44488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3877" y="0"/>
            <a:ext cx="8470760" cy="940032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Solutions to Common Issues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4BEBA-5123-4904-BCCD-148908B6584F}"/>
              </a:ext>
            </a:extLst>
          </p:cNvPr>
          <p:cNvSpPr txBox="1"/>
          <p:nvPr/>
        </p:nvSpPr>
        <p:spPr>
          <a:xfrm>
            <a:off x="2883877" y="809404"/>
            <a:ext cx="908371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Develop Relationships</a:t>
            </a:r>
            <a:endParaRPr lang="en-US" sz="2800" b="1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Communication </a:t>
            </a:r>
            <a:r>
              <a:rPr lang="en-US" sz="2800" dirty="0">
                <a:solidFill>
                  <a:srgbClr val="FF0000"/>
                </a:solidFill>
              </a:rPr>
              <a:t>(CA | FL | TX)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Visit new KairosDonor Coordinators </a:t>
            </a:r>
            <a:r>
              <a:rPr lang="en-US" sz="2800" dirty="0">
                <a:solidFill>
                  <a:srgbClr val="FF0000"/>
                </a:solidFill>
              </a:rPr>
              <a:t>(AL | FL)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Training </a:t>
            </a:r>
            <a:r>
              <a:rPr lang="en-US" sz="2800" dirty="0">
                <a:solidFill>
                  <a:srgbClr val="FF0000"/>
                </a:solidFill>
              </a:rPr>
              <a:t>(AL | FL | SC | TX)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Schedule training as soon as possible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SCC Meeting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Breakout workshops at SCC training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Document Control</a:t>
            </a:r>
            <a:endParaRPr lang="en-US" sz="2800" b="1" i="1" dirty="0">
              <a:solidFill>
                <a:srgbClr val="00B050"/>
              </a:solidFill>
              <a:highlight>
                <a:srgbClr val="FFFF00"/>
              </a:highlight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Dropbox </a:t>
            </a:r>
            <a:r>
              <a:rPr lang="en-US" sz="2800" dirty="0">
                <a:solidFill>
                  <a:srgbClr val="FF0000"/>
                </a:solidFill>
              </a:rPr>
              <a:t>(CA)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File Names </a:t>
            </a:r>
            <a:r>
              <a:rPr lang="en-US" sz="2800" dirty="0">
                <a:solidFill>
                  <a:srgbClr val="FF0000"/>
                </a:solidFill>
              </a:rPr>
              <a:t>(CA)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Document Control Form </a:t>
            </a:r>
            <a:r>
              <a:rPr lang="en-US" sz="2800" dirty="0">
                <a:solidFill>
                  <a:srgbClr val="FF0000"/>
                </a:solidFill>
              </a:rPr>
              <a:t>(AL | SC)</a:t>
            </a:r>
          </a:p>
        </p:txBody>
      </p:sp>
    </p:spTree>
    <p:extLst>
      <p:ext uri="{BB962C8B-B14F-4D97-AF65-F5344CB8AC3E}">
        <p14:creationId xmlns:p14="http://schemas.microsoft.com/office/powerpoint/2010/main" val="414785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447</Words>
  <Application>Microsoft Office PowerPoint</Application>
  <PresentationFormat>Widescreen</PresentationFormat>
  <Paragraphs>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Impact</vt:lpstr>
      <vt:lpstr>Office Theme</vt:lpstr>
      <vt:lpstr>Financial Training  for State Committees</vt:lpstr>
      <vt:lpstr>PowerPoint Presentation</vt:lpstr>
      <vt:lpstr>“What do you need your Advisory Councils to know?”</vt:lpstr>
      <vt:lpstr>www.mykairos.org/downloads</vt:lpstr>
      <vt:lpstr>PowerPoint Presentation</vt:lpstr>
      <vt:lpstr>“What is my balance?”</vt:lpstr>
      <vt:lpstr>PowerPoint Presentation</vt:lpstr>
      <vt:lpstr>Common Errors on the Audit</vt:lpstr>
      <vt:lpstr>Solutions to Common Issues</vt:lpstr>
      <vt:lpstr>Good communication is imperative!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Dropbox Setup (CA)</vt:lpstr>
      <vt:lpstr>Digital Signatures (IN | AK)</vt:lpstr>
      <vt:lpstr>PowerPoint Presentation</vt:lpstr>
      <vt:lpstr>Accountability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Training  for State Committees</dc:title>
  <dc:creator>Julie Collins</dc:creator>
  <cp:lastModifiedBy>Julie Collins</cp:lastModifiedBy>
  <cp:revision>8</cp:revision>
  <dcterms:created xsi:type="dcterms:W3CDTF">2019-07-23T21:16:14Z</dcterms:created>
  <dcterms:modified xsi:type="dcterms:W3CDTF">2019-07-29T19:26:05Z</dcterms:modified>
</cp:coreProperties>
</file>